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04" r:id="rId2"/>
    <p:sldId id="314" r:id="rId3"/>
    <p:sldId id="376" r:id="rId4"/>
    <p:sldId id="361" r:id="rId5"/>
    <p:sldId id="364" r:id="rId6"/>
    <p:sldId id="365" r:id="rId7"/>
    <p:sldId id="385" r:id="rId8"/>
    <p:sldId id="366" r:id="rId9"/>
    <p:sldId id="367" r:id="rId10"/>
    <p:sldId id="387" r:id="rId11"/>
    <p:sldId id="368" r:id="rId12"/>
    <p:sldId id="369" r:id="rId13"/>
    <p:sldId id="370" r:id="rId14"/>
    <p:sldId id="371" r:id="rId15"/>
    <p:sldId id="372" r:id="rId16"/>
    <p:sldId id="373" r:id="rId17"/>
    <p:sldId id="392" r:id="rId18"/>
    <p:sldId id="374" r:id="rId19"/>
    <p:sldId id="343" r:id="rId20"/>
    <p:sldId id="356" r:id="rId21"/>
    <p:sldId id="351" r:id="rId22"/>
    <p:sldId id="357" r:id="rId23"/>
    <p:sldId id="394" r:id="rId24"/>
    <p:sldId id="262" r:id="rId25"/>
  </p:sldIdLst>
  <p:sldSz cx="9144000" cy="6858000" type="screen4x3"/>
  <p:notesSz cx="7023100" cy="93091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UMPHOL BUNKHUMPORNPAT" initials="CB" lastIdx="1" clrIdx="0">
    <p:extLst>
      <p:ext uri="{19B8F6BF-5375-455C-9EA6-DF929625EA0E}">
        <p15:presenceInfo xmlns:p15="http://schemas.microsoft.com/office/powerpoint/2012/main" userId="CHUMPHOL BUNKHUMPORNP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52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342" cy="465456"/>
          </a:xfrm>
          <a:prstGeom prst="rect">
            <a:avLst/>
          </a:prstGeom>
        </p:spPr>
        <p:txBody>
          <a:bodyPr vert="horz" lIns="95686" tIns="47843" rIns="95686" bIns="47843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2" y="8842029"/>
            <a:ext cx="3043342" cy="465456"/>
          </a:xfrm>
          <a:prstGeom prst="rect">
            <a:avLst/>
          </a:prstGeom>
        </p:spPr>
        <p:txBody>
          <a:bodyPr vert="horz" lIns="95686" tIns="47843" rIns="95686" bIns="47843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78133" y="8842029"/>
            <a:ext cx="3043342" cy="465456"/>
          </a:xfrm>
          <a:prstGeom prst="rect">
            <a:avLst/>
          </a:prstGeom>
        </p:spPr>
        <p:txBody>
          <a:bodyPr vert="horz" lIns="95686" tIns="47843" rIns="95686" bIns="47843" rtlCol="0" anchor="b"/>
          <a:lstStyle>
            <a:lvl1pPr algn="r">
              <a:defRPr sz="1300"/>
            </a:lvl1pPr>
          </a:lstStyle>
          <a:p>
            <a:fld id="{B29CB9B8-D8EF-4EAD-BF24-29AC4C536F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80384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342" cy="465456"/>
          </a:xfrm>
          <a:prstGeom prst="rect">
            <a:avLst/>
          </a:prstGeom>
        </p:spPr>
        <p:txBody>
          <a:bodyPr vert="horz" lIns="95686" tIns="47843" rIns="95686" bIns="47843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2" cy="465456"/>
          </a:xfrm>
          <a:prstGeom prst="rect">
            <a:avLst/>
          </a:prstGeom>
        </p:spPr>
        <p:txBody>
          <a:bodyPr vert="horz" lIns="95686" tIns="47843" rIns="95686" bIns="47843" rtlCol="0"/>
          <a:lstStyle>
            <a:lvl1pPr algn="r">
              <a:defRPr sz="1300"/>
            </a:lvl1pPr>
          </a:lstStyle>
          <a:p>
            <a:fld id="{0E8000FC-CDCD-4F15-A918-BDEED0EE8E69}" type="datetimeFigureOut">
              <a:rPr lang="th-TH" smtClean="0"/>
              <a:pPr/>
              <a:t>29/07/68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0088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6" tIns="47843" rIns="95686" bIns="47843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2311" y="4421824"/>
            <a:ext cx="5618480" cy="4189095"/>
          </a:xfrm>
          <a:prstGeom prst="rect">
            <a:avLst/>
          </a:prstGeom>
        </p:spPr>
        <p:txBody>
          <a:bodyPr vert="horz" lIns="95686" tIns="47843" rIns="95686" bIns="47843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2" y="8842029"/>
            <a:ext cx="3043342" cy="465456"/>
          </a:xfrm>
          <a:prstGeom prst="rect">
            <a:avLst/>
          </a:prstGeom>
        </p:spPr>
        <p:txBody>
          <a:bodyPr vert="horz" lIns="95686" tIns="47843" rIns="95686" bIns="47843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78133" y="8842029"/>
            <a:ext cx="3043342" cy="465456"/>
          </a:xfrm>
          <a:prstGeom prst="rect">
            <a:avLst/>
          </a:prstGeom>
        </p:spPr>
        <p:txBody>
          <a:bodyPr vert="horz" lIns="95686" tIns="47843" rIns="95686" bIns="47843" rtlCol="0" anchor="b"/>
          <a:lstStyle>
            <a:lvl1pPr algn="r">
              <a:defRPr sz="1300"/>
            </a:lvl1pPr>
          </a:lstStyle>
          <a:p>
            <a:fld id="{3E4C2618-65DA-40CA-9DD0-1184A065149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5467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146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555A-2259-4850-9E1F-863AB2EEB332}" type="datetime1">
              <a:rPr lang="th-TH" smtClean="0"/>
              <a:pPr/>
              <a:t>29/07/68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34C85-CBA4-47F4-BCBF-D1B184A64FA9}" type="datetime1">
              <a:rPr lang="th-TH" smtClean="0"/>
              <a:pPr/>
              <a:t>29/07/68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AD3E-1EE8-4A69-AB08-095656D878BE}" type="datetime1">
              <a:rPr lang="th-TH" smtClean="0"/>
              <a:pPr/>
              <a:t>29/07/68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B4F0-9DC9-4259-8F92-FF927F13FC03}" type="datetime1">
              <a:rPr lang="th-TH" smtClean="0"/>
              <a:pPr/>
              <a:t>29/07/68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204231: Computer Organization and Architecture</a:t>
            </a:r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85BB-4B3E-4225-A82F-06F2D35D3144}" type="datetime1">
              <a:rPr lang="th-TH" smtClean="0"/>
              <a:pPr/>
              <a:t>29/07/68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BA74-E4C1-45A8-946D-F8E39C3B9905}" type="datetime1">
              <a:rPr lang="th-TH" smtClean="0"/>
              <a:pPr/>
              <a:t>29/07/68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FF56-D28E-493E-89C8-0A5DCB1FAAB1}" type="datetime1">
              <a:rPr lang="th-TH" smtClean="0"/>
              <a:pPr/>
              <a:t>29/07/68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5EA5-8FA6-4079-A90A-8245937BFCDA}" type="datetime1">
              <a:rPr lang="th-TH" smtClean="0"/>
              <a:pPr/>
              <a:t>29/07/68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56CE-A9B7-4FF6-A531-65CFD2BED602}" type="datetime1">
              <a:rPr lang="th-TH" smtClean="0"/>
              <a:pPr/>
              <a:t>29/07/68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C179-985D-4BDF-A1F6-81883CF2CB2E}" type="datetime1">
              <a:rPr lang="th-TH" smtClean="0"/>
              <a:pPr/>
              <a:t>29/07/68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2E4A-FC2D-4632-8660-BE04CA416C63}" type="datetime1">
              <a:rPr lang="th-TH" smtClean="0"/>
              <a:pPr/>
              <a:t>29/07/68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204231: Computer Organization and Architecture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B56AA-0F66-4D86-8AC2-6EEC7A09843A}" type="datetime1">
              <a:rPr lang="th-TH" smtClean="0"/>
              <a:pPr/>
              <a:t>29/07/68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204231: Computer Organization and Architecture</a:t>
            </a:r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 Architecture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496944" cy="119588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Part I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Boolean Algebra and Map Simplifications</a:t>
            </a:r>
          </a:p>
          <a:p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4" name="รูปภาพ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450" y="404659"/>
            <a:ext cx="1943100" cy="1943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4D13BC-9625-4128-A9C6-8D6A8C5B5743}"/>
              </a:ext>
            </a:extLst>
          </p:cNvPr>
          <p:cNvSpPr txBox="1"/>
          <p:nvPr/>
        </p:nvSpPr>
        <p:spPr>
          <a:xfrm>
            <a:off x="1" y="633478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Department of Computer Science, Faculty of Science, Chiang Mai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K-Map (Karnaugh Map)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squares corresponding to </a:t>
            </a:r>
            <a:r>
              <a:rPr lang="en-US" dirty="0" err="1"/>
              <a:t>minterms</a:t>
            </a:r>
            <a:r>
              <a:rPr lang="en-US" dirty="0"/>
              <a:t> that produce 1 for the function are marked by a 1 and the others are marked by a 0 or are left empty.</a:t>
            </a:r>
          </a:p>
          <a:p>
            <a:r>
              <a:rPr lang="en-US" dirty="0"/>
              <a:t>The squares containing 1’s are combined in groups of adjacent squares.</a:t>
            </a:r>
          </a:p>
          <a:p>
            <a:r>
              <a:rPr lang="en-US" dirty="0"/>
              <a:t>These groups must contain a number of squares that is an integral power of 2.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10</a:t>
            </a:fld>
            <a:endParaRPr lang="th-TH" sz="2000" dirty="0"/>
          </a:p>
        </p:txBody>
      </p:sp>
      <p:sp>
        <p:nvSpPr>
          <p:cNvPr id="6" name="ตัวยึดท้ายกระดาษ 5">
            <a:extLst>
              <a:ext uri="{FF2B5EF4-FFF2-40B4-BE49-F238E27FC236}">
                <a16:creationId xmlns:a16="http://schemas.microsoft.com/office/drawing/2014/main" id="{D9E0D750-475C-43C5-8CBC-6930C3E0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2446436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Maps for Two-Variable Functions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11</a:t>
            </a:fld>
            <a:endParaRPr lang="th-TH" sz="2000" dirty="0"/>
          </a:p>
        </p:txBody>
      </p:sp>
      <p:pic>
        <p:nvPicPr>
          <p:cNvPr id="9" name="Content Placeholder 8" descr="1-7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6397" y="1848231"/>
            <a:ext cx="2791206" cy="316153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72E4F4-AAA6-4D5B-9ABE-79D73A6AEECF}"/>
              </a:ext>
            </a:extLst>
          </p:cNvPr>
          <p:cNvSpPr txBox="1"/>
          <p:nvPr/>
        </p:nvSpPr>
        <p:spPr>
          <a:xfrm>
            <a:off x="4283968" y="1844824"/>
            <a:ext cx="4138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</a:rPr>
              <a:t>B</a:t>
            </a:r>
            <a:r>
              <a:rPr lang="en-US" sz="2200" b="1" i="1" dirty="0">
                <a:solidFill>
                  <a:srgbClr val="FF0000"/>
                </a:solidFill>
                <a:sym typeface="Symbol" panose="05050102010706020507" pitchFamily="18" charset="2"/>
              </a:rPr>
              <a:t>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EC1F60-660C-4079-B5AC-8EF4DC503BE7}"/>
              </a:ext>
            </a:extLst>
          </p:cNvPr>
          <p:cNvSpPr txBox="1"/>
          <p:nvPr/>
        </p:nvSpPr>
        <p:spPr>
          <a:xfrm>
            <a:off x="3333230" y="2771613"/>
            <a:ext cx="4267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</a:rPr>
              <a:t>A</a:t>
            </a:r>
            <a:r>
              <a:rPr lang="en-US" sz="2200" b="1" i="1" dirty="0">
                <a:solidFill>
                  <a:srgbClr val="FF0000"/>
                </a:solidFill>
                <a:sym typeface="Symbol" panose="05050102010706020507" pitchFamily="18" charset="2"/>
              </a:rPr>
              <a:t>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6C01057-2849-4347-A7A9-9A639C31A870}"/>
              </a:ext>
            </a:extLst>
          </p:cNvPr>
          <p:cNvSpPr/>
          <p:nvPr/>
        </p:nvSpPr>
        <p:spPr>
          <a:xfrm rot="16200000">
            <a:off x="4360045" y="2105178"/>
            <a:ext cx="171546" cy="512611"/>
          </a:xfrm>
          <a:prstGeom prst="rightBrace">
            <a:avLst>
              <a:gd name="adj1" fmla="val 9629"/>
              <a:gd name="adj2" fmla="val 4740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440CC38-A990-4167-AD62-BEF909135FF1}"/>
              </a:ext>
            </a:extLst>
          </p:cNvPr>
          <p:cNvSpPr/>
          <p:nvPr/>
        </p:nvSpPr>
        <p:spPr>
          <a:xfrm rot="10800000">
            <a:off x="3702576" y="2730751"/>
            <a:ext cx="171546" cy="512611"/>
          </a:xfrm>
          <a:prstGeom prst="rightBrace">
            <a:avLst>
              <a:gd name="adj1" fmla="val 9629"/>
              <a:gd name="adj2" fmla="val 4740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Maps for Three-Variable Functions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12</a:t>
            </a:fld>
            <a:endParaRPr lang="th-TH" sz="2000" dirty="0"/>
          </a:p>
        </p:txBody>
      </p:sp>
      <p:pic>
        <p:nvPicPr>
          <p:cNvPr id="9" name="Content Placeholder 8" descr="1-7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4328" y="1848231"/>
            <a:ext cx="3895344" cy="31615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E1CBFE-57F9-4381-8489-CF58AB86F410}"/>
              </a:ext>
            </a:extLst>
          </p:cNvPr>
          <p:cNvSpPr txBox="1"/>
          <p:nvPr/>
        </p:nvSpPr>
        <p:spPr>
          <a:xfrm>
            <a:off x="3926059" y="1910463"/>
            <a:ext cx="4138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</a:rPr>
              <a:t>B</a:t>
            </a:r>
            <a:r>
              <a:rPr lang="en-US" sz="2200" b="1" i="1" dirty="0">
                <a:solidFill>
                  <a:srgbClr val="FF0000"/>
                </a:solidFill>
                <a:sym typeface="Symbol" panose="05050102010706020507" pitchFamily="18" charset="2"/>
              </a:rPr>
              <a:t>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956073-2751-4E74-9FBA-5D3EEE48E8D8}"/>
              </a:ext>
            </a:extLst>
          </p:cNvPr>
          <p:cNvSpPr txBox="1"/>
          <p:nvPr/>
        </p:nvSpPr>
        <p:spPr>
          <a:xfrm>
            <a:off x="2734964" y="2821790"/>
            <a:ext cx="4267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</a:rPr>
              <a:t>A</a:t>
            </a:r>
            <a:r>
              <a:rPr lang="en-US" sz="2200" b="1" i="1" dirty="0">
                <a:solidFill>
                  <a:srgbClr val="FF0000"/>
                </a:solidFill>
                <a:sym typeface="Symbol" panose="05050102010706020507" pitchFamily="18" charset="2"/>
              </a:rPr>
              <a:t>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0B40A07-025F-43FB-B54C-C0ECB8C8C212}"/>
              </a:ext>
            </a:extLst>
          </p:cNvPr>
          <p:cNvSpPr/>
          <p:nvPr/>
        </p:nvSpPr>
        <p:spPr>
          <a:xfrm rot="16200000">
            <a:off x="4024415" y="1815186"/>
            <a:ext cx="217185" cy="1138234"/>
          </a:xfrm>
          <a:prstGeom prst="rightBrace">
            <a:avLst>
              <a:gd name="adj1" fmla="val 9629"/>
              <a:gd name="adj2" fmla="val 4740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95E8ABB9-9E71-495B-B031-2C8D088F5A34}"/>
              </a:ext>
            </a:extLst>
          </p:cNvPr>
          <p:cNvSpPr/>
          <p:nvPr/>
        </p:nvSpPr>
        <p:spPr>
          <a:xfrm rot="10800000">
            <a:off x="3104310" y="2780928"/>
            <a:ext cx="171546" cy="512611"/>
          </a:xfrm>
          <a:prstGeom prst="rightBrace">
            <a:avLst>
              <a:gd name="adj1" fmla="val 9629"/>
              <a:gd name="adj2" fmla="val 4740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2C1E228A-7698-450E-9A11-24F1C50F2743}"/>
              </a:ext>
            </a:extLst>
          </p:cNvPr>
          <p:cNvSpPr/>
          <p:nvPr/>
        </p:nvSpPr>
        <p:spPr>
          <a:xfrm rot="5400000">
            <a:off x="3734422" y="3834532"/>
            <a:ext cx="171546" cy="512611"/>
          </a:xfrm>
          <a:prstGeom prst="rightBrace">
            <a:avLst>
              <a:gd name="adj1" fmla="val 9629"/>
              <a:gd name="adj2" fmla="val 4740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0D4B28-FE2C-4403-82B2-9775E7AB92B8}"/>
              </a:ext>
            </a:extLst>
          </p:cNvPr>
          <p:cNvSpPr txBox="1"/>
          <p:nvPr/>
        </p:nvSpPr>
        <p:spPr>
          <a:xfrm>
            <a:off x="3649781" y="4090837"/>
            <a:ext cx="4010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</a:rPr>
              <a:t>C</a:t>
            </a:r>
            <a:r>
              <a:rPr lang="en-US" sz="2200" b="1" i="1" dirty="0">
                <a:solidFill>
                  <a:srgbClr val="FF0000"/>
                </a:solidFill>
                <a:sym typeface="Symbol" panose="05050102010706020507" pitchFamily="18" charset="2"/>
              </a:rPr>
              <a:t>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9C669DC6-7180-4CF4-B401-C8A3AA89CA7B}"/>
              </a:ext>
            </a:extLst>
          </p:cNvPr>
          <p:cNvSpPr/>
          <p:nvPr/>
        </p:nvSpPr>
        <p:spPr>
          <a:xfrm rot="5400000">
            <a:off x="5664753" y="3860818"/>
            <a:ext cx="171546" cy="512611"/>
          </a:xfrm>
          <a:prstGeom prst="rightBrace">
            <a:avLst>
              <a:gd name="adj1" fmla="val 9629"/>
              <a:gd name="adj2" fmla="val 4740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D1E2F7-184C-4C5D-9805-1F2C708FFC11}"/>
              </a:ext>
            </a:extLst>
          </p:cNvPr>
          <p:cNvSpPr txBox="1"/>
          <p:nvPr/>
        </p:nvSpPr>
        <p:spPr>
          <a:xfrm>
            <a:off x="5580112" y="4117123"/>
            <a:ext cx="4010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</a:rPr>
              <a:t>C</a:t>
            </a:r>
            <a:r>
              <a:rPr lang="en-US" sz="2200" b="1" i="1" dirty="0">
                <a:solidFill>
                  <a:srgbClr val="FF0000"/>
                </a:solidFill>
                <a:sym typeface="Symbol" panose="05050102010706020507" pitchFamily="18" charset="2"/>
              </a:rPr>
              <a:t>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Maps for Four-Variable Functions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13</a:t>
            </a:fld>
            <a:endParaRPr lang="th-TH" sz="2000" dirty="0"/>
          </a:p>
        </p:txBody>
      </p:sp>
      <p:pic>
        <p:nvPicPr>
          <p:cNvPr id="9" name="Content Placeholder 8" descr="1-7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0023" y="1687030"/>
            <a:ext cx="4203954" cy="447827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for F(A, B, C) = </a:t>
            </a:r>
            <a:r>
              <a:rPr lang="en-US" dirty="0">
                <a:sym typeface="Symbol"/>
              </a:rPr>
              <a:t>(3, 4, 6, 7)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14</a:t>
            </a:fld>
            <a:endParaRPr lang="th-TH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4653136"/>
            <a:ext cx="239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 = BC + AC</a:t>
            </a:r>
            <a:r>
              <a:rPr lang="en-US" sz="3600" dirty="0">
                <a:sym typeface="Symbol"/>
              </a:rPr>
              <a:t></a:t>
            </a:r>
            <a:endParaRPr lang="th-TH" sz="3600" dirty="0"/>
          </a:p>
        </p:txBody>
      </p:sp>
      <p:pic>
        <p:nvPicPr>
          <p:cNvPr id="11" name="Content Placeholder 10" descr="1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9191" y="2099562"/>
            <a:ext cx="3785616" cy="2660904"/>
          </a:xfr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A692172-89F9-45CB-A0E8-74EE8D144134}"/>
              </a:ext>
            </a:extLst>
          </p:cNvPr>
          <p:cNvSpPr/>
          <p:nvPr/>
        </p:nvSpPr>
        <p:spPr>
          <a:xfrm>
            <a:off x="6234106" y="2420888"/>
            <a:ext cx="2416624" cy="2660905"/>
          </a:xfrm>
          <a:prstGeom prst="wedgeRoundRectCallout">
            <a:avLst>
              <a:gd name="adj1" fmla="val -68732"/>
              <a:gd name="adj2" fmla="val -211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The squares at the extreme ends of the same horizontal row are also to be considered adjacent.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28F5589-2CAC-4498-B51A-22D6ED3213CB}"/>
              </a:ext>
            </a:extLst>
          </p:cNvPr>
          <p:cNvSpPr/>
          <p:nvPr/>
        </p:nvSpPr>
        <p:spPr>
          <a:xfrm>
            <a:off x="2155376" y="1340768"/>
            <a:ext cx="2416623" cy="1275945"/>
          </a:xfrm>
          <a:prstGeom prst="wedgeRoundRectCallout">
            <a:avLst>
              <a:gd name="adj1" fmla="val 62827"/>
              <a:gd name="adj2" fmla="val 8537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two squares are adjacent if they share an edge.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89977062-AE2C-4DC4-ABF6-3BB61015F760}"/>
              </a:ext>
            </a:extLst>
          </p:cNvPr>
          <p:cNvSpPr/>
          <p:nvPr/>
        </p:nvSpPr>
        <p:spPr>
          <a:xfrm>
            <a:off x="1115616" y="5417860"/>
            <a:ext cx="4176464" cy="796949"/>
          </a:xfrm>
          <a:prstGeom prst="wedgeRoundRectCallout">
            <a:avLst>
              <a:gd name="adj1" fmla="val 41429"/>
              <a:gd name="adj2" fmla="val -8291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The OR of all terms gives the simplified algebraic expression.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5837172-E11F-4F50-B962-BCDBAF9C72BC}"/>
              </a:ext>
            </a:extLst>
          </p:cNvPr>
          <p:cNvSpPr/>
          <p:nvPr/>
        </p:nvSpPr>
        <p:spPr>
          <a:xfrm>
            <a:off x="4730620" y="3900196"/>
            <a:ext cx="289249" cy="867747"/>
          </a:xfrm>
          <a:custGeom>
            <a:avLst/>
            <a:gdLst>
              <a:gd name="connsiteX0" fmla="*/ 289249 w 289249"/>
              <a:gd name="connsiteY0" fmla="*/ 0 h 867747"/>
              <a:gd name="connsiteX1" fmla="*/ 270588 w 289249"/>
              <a:gd name="connsiteY1" fmla="*/ 317241 h 867747"/>
              <a:gd name="connsiteX2" fmla="*/ 261258 w 289249"/>
              <a:gd name="connsiteY2" fmla="*/ 345233 h 867747"/>
              <a:gd name="connsiteX3" fmla="*/ 251927 w 289249"/>
              <a:gd name="connsiteY3" fmla="*/ 419877 h 867747"/>
              <a:gd name="connsiteX4" fmla="*/ 223935 w 289249"/>
              <a:gd name="connsiteY4" fmla="*/ 503853 h 867747"/>
              <a:gd name="connsiteX5" fmla="*/ 195943 w 289249"/>
              <a:gd name="connsiteY5" fmla="*/ 597159 h 867747"/>
              <a:gd name="connsiteX6" fmla="*/ 177282 w 289249"/>
              <a:gd name="connsiteY6" fmla="*/ 625151 h 867747"/>
              <a:gd name="connsiteX7" fmla="*/ 130629 w 289249"/>
              <a:gd name="connsiteY7" fmla="*/ 718457 h 867747"/>
              <a:gd name="connsiteX8" fmla="*/ 102637 w 289249"/>
              <a:gd name="connsiteY8" fmla="*/ 746449 h 867747"/>
              <a:gd name="connsiteX9" fmla="*/ 83976 w 289249"/>
              <a:gd name="connsiteY9" fmla="*/ 774441 h 867747"/>
              <a:gd name="connsiteX10" fmla="*/ 55984 w 289249"/>
              <a:gd name="connsiteY10" fmla="*/ 802433 h 867747"/>
              <a:gd name="connsiteX11" fmla="*/ 37323 w 289249"/>
              <a:gd name="connsiteY11" fmla="*/ 830424 h 867747"/>
              <a:gd name="connsiteX12" fmla="*/ 0 w 289249"/>
              <a:gd name="connsiteY12" fmla="*/ 867747 h 86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249" h="867747">
                <a:moveTo>
                  <a:pt x="289249" y="0"/>
                </a:moveTo>
                <a:cubicBezTo>
                  <a:pt x="286473" y="74965"/>
                  <a:pt x="289875" y="220803"/>
                  <a:pt x="270588" y="317241"/>
                </a:cubicBezTo>
                <a:cubicBezTo>
                  <a:pt x="268659" y="326885"/>
                  <a:pt x="264368" y="335902"/>
                  <a:pt x="261258" y="345233"/>
                </a:cubicBezTo>
                <a:cubicBezTo>
                  <a:pt x="258148" y="370114"/>
                  <a:pt x="257181" y="395359"/>
                  <a:pt x="251927" y="419877"/>
                </a:cubicBezTo>
                <a:cubicBezTo>
                  <a:pt x="237929" y="485201"/>
                  <a:pt x="235600" y="457195"/>
                  <a:pt x="223935" y="503853"/>
                </a:cubicBezTo>
                <a:cubicBezTo>
                  <a:pt x="218719" y="524715"/>
                  <a:pt x="205028" y="583531"/>
                  <a:pt x="195943" y="597159"/>
                </a:cubicBezTo>
                <a:cubicBezTo>
                  <a:pt x="189723" y="606490"/>
                  <a:pt x="181836" y="614903"/>
                  <a:pt x="177282" y="625151"/>
                </a:cubicBezTo>
                <a:cubicBezTo>
                  <a:pt x="145124" y="697509"/>
                  <a:pt x="177207" y="664117"/>
                  <a:pt x="130629" y="718457"/>
                </a:cubicBezTo>
                <a:cubicBezTo>
                  <a:pt x="122041" y="728476"/>
                  <a:pt x="111085" y="736312"/>
                  <a:pt x="102637" y="746449"/>
                </a:cubicBezTo>
                <a:cubicBezTo>
                  <a:pt x="95458" y="755064"/>
                  <a:pt x="91155" y="765826"/>
                  <a:pt x="83976" y="774441"/>
                </a:cubicBezTo>
                <a:cubicBezTo>
                  <a:pt x="75528" y="784578"/>
                  <a:pt x="64432" y="792296"/>
                  <a:pt x="55984" y="802433"/>
                </a:cubicBezTo>
                <a:cubicBezTo>
                  <a:pt x="48805" y="811048"/>
                  <a:pt x="44621" y="821910"/>
                  <a:pt x="37323" y="830424"/>
                </a:cubicBezTo>
                <a:cubicBezTo>
                  <a:pt x="25873" y="843782"/>
                  <a:pt x="0" y="867747"/>
                  <a:pt x="0" y="867747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A61BF40-C986-456B-BDCA-9F30B843F1FE}"/>
              </a:ext>
            </a:extLst>
          </p:cNvPr>
          <p:cNvSpPr/>
          <p:nvPr/>
        </p:nvSpPr>
        <p:spPr>
          <a:xfrm>
            <a:off x="5367080" y="3900196"/>
            <a:ext cx="289249" cy="867747"/>
          </a:xfrm>
          <a:custGeom>
            <a:avLst/>
            <a:gdLst>
              <a:gd name="connsiteX0" fmla="*/ 289249 w 289249"/>
              <a:gd name="connsiteY0" fmla="*/ 0 h 867747"/>
              <a:gd name="connsiteX1" fmla="*/ 270588 w 289249"/>
              <a:gd name="connsiteY1" fmla="*/ 317241 h 867747"/>
              <a:gd name="connsiteX2" fmla="*/ 261258 w 289249"/>
              <a:gd name="connsiteY2" fmla="*/ 345233 h 867747"/>
              <a:gd name="connsiteX3" fmla="*/ 251927 w 289249"/>
              <a:gd name="connsiteY3" fmla="*/ 419877 h 867747"/>
              <a:gd name="connsiteX4" fmla="*/ 223935 w 289249"/>
              <a:gd name="connsiteY4" fmla="*/ 503853 h 867747"/>
              <a:gd name="connsiteX5" fmla="*/ 195943 w 289249"/>
              <a:gd name="connsiteY5" fmla="*/ 597159 h 867747"/>
              <a:gd name="connsiteX6" fmla="*/ 177282 w 289249"/>
              <a:gd name="connsiteY6" fmla="*/ 625151 h 867747"/>
              <a:gd name="connsiteX7" fmla="*/ 130629 w 289249"/>
              <a:gd name="connsiteY7" fmla="*/ 718457 h 867747"/>
              <a:gd name="connsiteX8" fmla="*/ 102637 w 289249"/>
              <a:gd name="connsiteY8" fmla="*/ 746449 h 867747"/>
              <a:gd name="connsiteX9" fmla="*/ 83976 w 289249"/>
              <a:gd name="connsiteY9" fmla="*/ 774441 h 867747"/>
              <a:gd name="connsiteX10" fmla="*/ 55984 w 289249"/>
              <a:gd name="connsiteY10" fmla="*/ 802433 h 867747"/>
              <a:gd name="connsiteX11" fmla="*/ 37323 w 289249"/>
              <a:gd name="connsiteY11" fmla="*/ 830424 h 867747"/>
              <a:gd name="connsiteX12" fmla="*/ 0 w 289249"/>
              <a:gd name="connsiteY12" fmla="*/ 867747 h 86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249" h="867747">
                <a:moveTo>
                  <a:pt x="289249" y="0"/>
                </a:moveTo>
                <a:cubicBezTo>
                  <a:pt x="286473" y="74965"/>
                  <a:pt x="289875" y="220803"/>
                  <a:pt x="270588" y="317241"/>
                </a:cubicBezTo>
                <a:cubicBezTo>
                  <a:pt x="268659" y="326885"/>
                  <a:pt x="264368" y="335902"/>
                  <a:pt x="261258" y="345233"/>
                </a:cubicBezTo>
                <a:cubicBezTo>
                  <a:pt x="258148" y="370114"/>
                  <a:pt x="257181" y="395359"/>
                  <a:pt x="251927" y="419877"/>
                </a:cubicBezTo>
                <a:cubicBezTo>
                  <a:pt x="237929" y="485201"/>
                  <a:pt x="235600" y="457195"/>
                  <a:pt x="223935" y="503853"/>
                </a:cubicBezTo>
                <a:cubicBezTo>
                  <a:pt x="218719" y="524715"/>
                  <a:pt x="205028" y="583531"/>
                  <a:pt x="195943" y="597159"/>
                </a:cubicBezTo>
                <a:cubicBezTo>
                  <a:pt x="189723" y="606490"/>
                  <a:pt x="181836" y="614903"/>
                  <a:pt x="177282" y="625151"/>
                </a:cubicBezTo>
                <a:cubicBezTo>
                  <a:pt x="145124" y="697509"/>
                  <a:pt x="177207" y="664117"/>
                  <a:pt x="130629" y="718457"/>
                </a:cubicBezTo>
                <a:cubicBezTo>
                  <a:pt x="122041" y="728476"/>
                  <a:pt x="111085" y="736312"/>
                  <a:pt x="102637" y="746449"/>
                </a:cubicBezTo>
                <a:cubicBezTo>
                  <a:pt x="95458" y="755064"/>
                  <a:pt x="91155" y="765826"/>
                  <a:pt x="83976" y="774441"/>
                </a:cubicBezTo>
                <a:cubicBezTo>
                  <a:pt x="75528" y="784578"/>
                  <a:pt x="64432" y="792296"/>
                  <a:pt x="55984" y="802433"/>
                </a:cubicBezTo>
                <a:cubicBezTo>
                  <a:pt x="48805" y="811048"/>
                  <a:pt x="44621" y="821910"/>
                  <a:pt x="37323" y="830424"/>
                </a:cubicBezTo>
                <a:cubicBezTo>
                  <a:pt x="25873" y="843782"/>
                  <a:pt x="0" y="867747"/>
                  <a:pt x="0" y="867747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Map for F(A, B, C) = </a:t>
            </a:r>
            <a:r>
              <a:rPr lang="en-US" dirty="0">
                <a:sym typeface="Symbol"/>
              </a:rPr>
              <a:t>(0, 2, 4, 5, 6)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15</a:t>
            </a:fld>
            <a:endParaRPr lang="th-TH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439318" y="5013176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 = C</a:t>
            </a:r>
            <a:r>
              <a:rPr lang="en-US" sz="3600" dirty="0">
                <a:sym typeface="Symbol"/>
              </a:rPr>
              <a:t></a:t>
            </a:r>
            <a:r>
              <a:rPr lang="en-US" sz="3600" dirty="0"/>
              <a:t> + AB</a:t>
            </a:r>
            <a:r>
              <a:rPr lang="en-US" sz="3600" dirty="0">
                <a:sym typeface="Symbol"/>
              </a:rPr>
              <a:t></a:t>
            </a:r>
            <a:endParaRPr lang="th-TH" sz="3600" dirty="0"/>
          </a:p>
        </p:txBody>
      </p:sp>
      <p:pic>
        <p:nvPicPr>
          <p:cNvPr id="11" name="Content Placeholder 10" descr="1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9192" y="2098548"/>
            <a:ext cx="3785616" cy="2660904"/>
          </a:xfr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97B465C-DFDA-46E8-9763-A0E7EF2F914B}"/>
              </a:ext>
            </a:extLst>
          </p:cNvPr>
          <p:cNvSpPr/>
          <p:nvPr/>
        </p:nvSpPr>
        <p:spPr>
          <a:xfrm>
            <a:off x="279532" y="1262873"/>
            <a:ext cx="2996324" cy="1950103"/>
          </a:xfrm>
          <a:prstGeom prst="wedgeRoundRectCallout">
            <a:avLst>
              <a:gd name="adj1" fmla="val 61767"/>
              <a:gd name="adj2" fmla="val 7524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Groups of combined adjacent squares may share one or more squares with one or more groups.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D787A58-1D7F-4449-8C2A-63B03CC11454}"/>
              </a:ext>
            </a:extLst>
          </p:cNvPr>
          <p:cNvSpPr/>
          <p:nvPr/>
        </p:nvSpPr>
        <p:spPr>
          <a:xfrm>
            <a:off x="4562669" y="3685592"/>
            <a:ext cx="784599" cy="1390261"/>
          </a:xfrm>
          <a:custGeom>
            <a:avLst/>
            <a:gdLst>
              <a:gd name="connsiteX0" fmla="*/ 0 w 784599"/>
              <a:gd name="connsiteY0" fmla="*/ 0 h 1390261"/>
              <a:gd name="connsiteX1" fmla="*/ 55984 w 784599"/>
              <a:gd name="connsiteY1" fmla="*/ 9330 h 1390261"/>
              <a:gd name="connsiteX2" fmla="*/ 83976 w 784599"/>
              <a:gd name="connsiteY2" fmla="*/ 27992 h 1390261"/>
              <a:gd name="connsiteX3" fmla="*/ 111968 w 784599"/>
              <a:gd name="connsiteY3" fmla="*/ 37322 h 1390261"/>
              <a:gd name="connsiteX4" fmla="*/ 186613 w 784599"/>
              <a:gd name="connsiteY4" fmla="*/ 65314 h 1390261"/>
              <a:gd name="connsiteX5" fmla="*/ 214604 w 784599"/>
              <a:gd name="connsiteY5" fmla="*/ 83975 h 1390261"/>
              <a:gd name="connsiteX6" fmla="*/ 242596 w 784599"/>
              <a:gd name="connsiteY6" fmla="*/ 93306 h 1390261"/>
              <a:gd name="connsiteX7" fmla="*/ 298580 w 784599"/>
              <a:gd name="connsiteY7" fmla="*/ 130628 h 1390261"/>
              <a:gd name="connsiteX8" fmla="*/ 335902 w 784599"/>
              <a:gd name="connsiteY8" fmla="*/ 158620 h 1390261"/>
              <a:gd name="connsiteX9" fmla="*/ 363894 w 784599"/>
              <a:gd name="connsiteY9" fmla="*/ 177281 h 1390261"/>
              <a:gd name="connsiteX10" fmla="*/ 410547 w 784599"/>
              <a:gd name="connsiteY10" fmla="*/ 223935 h 1390261"/>
              <a:gd name="connsiteX11" fmla="*/ 438539 w 784599"/>
              <a:gd name="connsiteY11" fmla="*/ 251926 h 1390261"/>
              <a:gd name="connsiteX12" fmla="*/ 457200 w 784599"/>
              <a:gd name="connsiteY12" fmla="*/ 270588 h 1390261"/>
              <a:gd name="connsiteX13" fmla="*/ 485192 w 784599"/>
              <a:gd name="connsiteY13" fmla="*/ 307910 h 1390261"/>
              <a:gd name="connsiteX14" fmla="*/ 503853 w 784599"/>
              <a:gd name="connsiteY14" fmla="*/ 345232 h 1390261"/>
              <a:gd name="connsiteX15" fmla="*/ 522515 w 784599"/>
              <a:gd name="connsiteY15" fmla="*/ 363894 h 1390261"/>
              <a:gd name="connsiteX16" fmla="*/ 541176 w 784599"/>
              <a:gd name="connsiteY16" fmla="*/ 401216 h 1390261"/>
              <a:gd name="connsiteX17" fmla="*/ 587829 w 784599"/>
              <a:gd name="connsiteY17" fmla="*/ 503853 h 1390261"/>
              <a:gd name="connsiteX18" fmla="*/ 597160 w 784599"/>
              <a:gd name="connsiteY18" fmla="*/ 550506 h 1390261"/>
              <a:gd name="connsiteX19" fmla="*/ 615821 w 784599"/>
              <a:gd name="connsiteY19" fmla="*/ 587828 h 1390261"/>
              <a:gd name="connsiteX20" fmla="*/ 634482 w 784599"/>
              <a:gd name="connsiteY20" fmla="*/ 634481 h 1390261"/>
              <a:gd name="connsiteX21" fmla="*/ 662474 w 784599"/>
              <a:gd name="connsiteY21" fmla="*/ 709126 h 1390261"/>
              <a:gd name="connsiteX22" fmla="*/ 671804 w 784599"/>
              <a:gd name="connsiteY22" fmla="*/ 737118 h 1390261"/>
              <a:gd name="connsiteX23" fmla="*/ 681135 w 784599"/>
              <a:gd name="connsiteY23" fmla="*/ 811763 h 1390261"/>
              <a:gd name="connsiteX24" fmla="*/ 699796 w 784599"/>
              <a:gd name="connsiteY24" fmla="*/ 839755 h 1390261"/>
              <a:gd name="connsiteX25" fmla="*/ 709127 w 784599"/>
              <a:gd name="connsiteY25" fmla="*/ 886408 h 1390261"/>
              <a:gd name="connsiteX26" fmla="*/ 727788 w 784599"/>
              <a:gd name="connsiteY26" fmla="*/ 1017037 h 1390261"/>
              <a:gd name="connsiteX27" fmla="*/ 746449 w 784599"/>
              <a:gd name="connsiteY27" fmla="*/ 1073020 h 1390261"/>
              <a:gd name="connsiteX28" fmla="*/ 755780 w 784599"/>
              <a:gd name="connsiteY28" fmla="*/ 1138335 h 1390261"/>
              <a:gd name="connsiteX29" fmla="*/ 765111 w 784599"/>
              <a:gd name="connsiteY29" fmla="*/ 1212979 h 1390261"/>
              <a:gd name="connsiteX30" fmla="*/ 783772 w 784599"/>
              <a:gd name="connsiteY30" fmla="*/ 1306286 h 1390261"/>
              <a:gd name="connsiteX31" fmla="*/ 783772 w 784599"/>
              <a:gd name="connsiteY31" fmla="*/ 1390261 h 139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84599" h="1390261">
                <a:moveTo>
                  <a:pt x="0" y="0"/>
                </a:moveTo>
                <a:cubicBezTo>
                  <a:pt x="18661" y="3110"/>
                  <a:pt x="38036" y="3347"/>
                  <a:pt x="55984" y="9330"/>
                </a:cubicBezTo>
                <a:cubicBezTo>
                  <a:pt x="66623" y="12876"/>
                  <a:pt x="73946" y="22977"/>
                  <a:pt x="83976" y="27992"/>
                </a:cubicBezTo>
                <a:cubicBezTo>
                  <a:pt x="92773" y="32390"/>
                  <a:pt x="102637" y="34212"/>
                  <a:pt x="111968" y="37322"/>
                </a:cubicBezTo>
                <a:cubicBezTo>
                  <a:pt x="177613" y="81087"/>
                  <a:pt x="94376" y="30726"/>
                  <a:pt x="186613" y="65314"/>
                </a:cubicBezTo>
                <a:cubicBezTo>
                  <a:pt x="197113" y="69251"/>
                  <a:pt x="204574" y="78960"/>
                  <a:pt x="214604" y="83975"/>
                </a:cubicBezTo>
                <a:cubicBezTo>
                  <a:pt x="223401" y="88374"/>
                  <a:pt x="233265" y="90196"/>
                  <a:pt x="242596" y="93306"/>
                </a:cubicBezTo>
                <a:cubicBezTo>
                  <a:pt x="280623" y="131331"/>
                  <a:pt x="238323" y="92967"/>
                  <a:pt x="298580" y="130628"/>
                </a:cubicBezTo>
                <a:cubicBezTo>
                  <a:pt x="311767" y="138870"/>
                  <a:pt x="323248" y="149581"/>
                  <a:pt x="335902" y="158620"/>
                </a:cubicBezTo>
                <a:cubicBezTo>
                  <a:pt x="345027" y="165138"/>
                  <a:pt x="355455" y="169896"/>
                  <a:pt x="363894" y="177281"/>
                </a:cubicBezTo>
                <a:cubicBezTo>
                  <a:pt x="380445" y="191763"/>
                  <a:pt x="394996" y="208384"/>
                  <a:pt x="410547" y="223935"/>
                </a:cubicBezTo>
                <a:lnTo>
                  <a:pt x="438539" y="251926"/>
                </a:lnTo>
                <a:cubicBezTo>
                  <a:pt x="444760" y="258147"/>
                  <a:pt x="451922" y="263550"/>
                  <a:pt x="457200" y="270588"/>
                </a:cubicBezTo>
                <a:cubicBezTo>
                  <a:pt x="466531" y="283029"/>
                  <a:pt x="476950" y="294723"/>
                  <a:pt x="485192" y="307910"/>
                </a:cubicBezTo>
                <a:cubicBezTo>
                  <a:pt x="492564" y="319705"/>
                  <a:pt x="496138" y="333659"/>
                  <a:pt x="503853" y="345232"/>
                </a:cubicBezTo>
                <a:cubicBezTo>
                  <a:pt x="508733" y="352552"/>
                  <a:pt x="517635" y="356574"/>
                  <a:pt x="522515" y="363894"/>
                </a:cubicBezTo>
                <a:cubicBezTo>
                  <a:pt x="530230" y="375467"/>
                  <a:pt x="534421" y="389057"/>
                  <a:pt x="541176" y="401216"/>
                </a:cubicBezTo>
                <a:cubicBezTo>
                  <a:pt x="566820" y="447376"/>
                  <a:pt x="576957" y="449495"/>
                  <a:pt x="587829" y="503853"/>
                </a:cubicBezTo>
                <a:cubicBezTo>
                  <a:pt x="590939" y="519404"/>
                  <a:pt x="592145" y="535461"/>
                  <a:pt x="597160" y="550506"/>
                </a:cubicBezTo>
                <a:cubicBezTo>
                  <a:pt x="601558" y="563701"/>
                  <a:pt x="610172" y="575118"/>
                  <a:pt x="615821" y="587828"/>
                </a:cubicBezTo>
                <a:cubicBezTo>
                  <a:pt x="622623" y="603133"/>
                  <a:pt x="629669" y="618438"/>
                  <a:pt x="634482" y="634481"/>
                </a:cubicBezTo>
                <a:cubicBezTo>
                  <a:pt x="656493" y="707852"/>
                  <a:pt x="627605" y="656823"/>
                  <a:pt x="662474" y="709126"/>
                </a:cubicBezTo>
                <a:cubicBezTo>
                  <a:pt x="665584" y="718457"/>
                  <a:pt x="670045" y="727441"/>
                  <a:pt x="671804" y="737118"/>
                </a:cubicBezTo>
                <a:cubicBezTo>
                  <a:pt x="676290" y="761789"/>
                  <a:pt x="674537" y="787571"/>
                  <a:pt x="681135" y="811763"/>
                </a:cubicBezTo>
                <a:cubicBezTo>
                  <a:pt x="684086" y="822582"/>
                  <a:pt x="693576" y="830424"/>
                  <a:pt x="699796" y="839755"/>
                </a:cubicBezTo>
                <a:cubicBezTo>
                  <a:pt x="702906" y="855306"/>
                  <a:pt x="706884" y="870708"/>
                  <a:pt x="709127" y="886408"/>
                </a:cubicBezTo>
                <a:cubicBezTo>
                  <a:pt x="716305" y="936653"/>
                  <a:pt x="715133" y="970635"/>
                  <a:pt x="727788" y="1017037"/>
                </a:cubicBezTo>
                <a:cubicBezTo>
                  <a:pt x="732964" y="1036014"/>
                  <a:pt x="746449" y="1073020"/>
                  <a:pt x="746449" y="1073020"/>
                </a:cubicBezTo>
                <a:cubicBezTo>
                  <a:pt x="749559" y="1094792"/>
                  <a:pt x="752873" y="1116535"/>
                  <a:pt x="755780" y="1138335"/>
                </a:cubicBezTo>
                <a:cubicBezTo>
                  <a:pt x="759094" y="1163190"/>
                  <a:pt x="760989" y="1188245"/>
                  <a:pt x="765111" y="1212979"/>
                </a:cubicBezTo>
                <a:cubicBezTo>
                  <a:pt x="774368" y="1268519"/>
                  <a:pt x="779210" y="1237854"/>
                  <a:pt x="783772" y="1306286"/>
                </a:cubicBezTo>
                <a:cubicBezTo>
                  <a:pt x="785634" y="1334216"/>
                  <a:pt x="783772" y="1362269"/>
                  <a:pt x="783772" y="1390261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0F8D2DA-0644-4715-A320-015E0C3B5ACF}"/>
              </a:ext>
            </a:extLst>
          </p:cNvPr>
          <p:cNvSpPr/>
          <p:nvPr/>
        </p:nvSpPr>
        <p:spPr>
          <a:xfrm>
            <a:off x="4488024" y="3937518"/>
            <a:ext cx="1119674" cy="1138335"/>
          </a:xfrm>
          <a:custGeom>
            <a:avLst/>
            <a:gdLst>
              <a:gd name="connsiteX0" fmla="*/ 1119674 w 1119674"/>
              <a:gd name="connsiteY0" fmla="*/ 0 h 1138335"/>
              <a:gd name="connsiteX1" fmla="*/ 1101013 w 1119674"/>
              <a:gd name="connsiteY1" fmla="*/ 102637 h 1138335"/>
              <a:gd name="connsiteX2" fmla="*/ 1082352 w 1119674"/>
              <a:gd name="connsiteY2" fmla="*/ 195943 h 1138335"/>
              <a:gd name="connsiteX3" fmla="*/ 1045029 w 1119674"/>
              <a:gd name="connsiteY3" fmla="*/ 251927 h 1138335"/>
              <a:gd name="connsiteX4" fmla="*/ 1035698 w 1119674"/>
              <a:gd name="connsiteY4" fmla="*/ 279919 h 1138335"/>
              <a:gd name="connsiteX5" fmla="*/ 1007707 w 1119674"/>
              <a:gd name="connsiteY5" fmla="*/ 307911 h 1138335"/>
              <a:gd name="connsiteX6" fmla="*/ 942392 w 1119674"/>
              <a:gd name="connsiteY6" fmla="*/ 410547 h 1138335"/>
              <a:gd name="connsiteX7" fmla="*/ 895739 w 1119674"/>
              <a:gd name="connsiteY7" fmla="*/ 457200 h 1138335"/>
              <a:gd name="connsiteX8" fmla="*/ 839756 w 1119674"/>
              <a:gd name="connsiteY8" fmla="*/ 522515 h 1138335"/>
              <a:gd name="connsiteX9" fmla="*/ 821094 w 1119674"/>
              <a:gd name="connsiteY9" fmla="*/ 550506 h 1138335"/>
              <a:gd name="connsiteX10" fmla="*/ 802433 w 1119674"/>
              <a:gd name="connsiteY10" fmla="*/ 569168 h 1138335"/>
              <a:gd name="connsiteX11" fmla="*/ 737119 w 1119674"/>
              <a:gd name="connsiteY11" fmla="*/ 643813 h 1138335"/>
              <a:gd name="connsiteX12" fmla="*/ 699796 w 1119674"/>
              <a:gd name="connsiteY12" fmla="*/ 681135 h 1138335"/>
              <a:gd name="connsiteX13" fmla="*/ 653143 w 1119674"/>
              <a:gd name="connsiteY13" fmla="*/ 709127 h 1138335"/>
              <a:gd name="connsiteX14" fmla="*/ 615821 w 1119674"/>
              <a:gd name="connsiteY14" fmla="*/ 746449 h 1138335"/>
              <a:gd name="connsiteX15" fmla="*/ 541176 w 1119674"/>
              <a:gd name="connsiteY15" fmla="*/ 802433 h 1138335"/>
              <a:gd name="connsiteX16" fmla="*/ 475862 w 1119674"/>
              <a:gd name="connsiteY16" fmla="*/ 849086 h 1138335"/>
              <a:gd name="connsiteX17" fmla="*/ 429209 w 1119674"/>
              <a:gd name="connsiteY17" fmla="*/ 886409 h 1138335"/>
              <a:gd name="connsiteX18" fmla="*/ 410547 w 1119674"/>
              <a:gd name="connsiteY18" fmla="*/ 905070 h 1138335"/>
              <a:gd name="connsiteX19" fmla="*/ 335903 w 1119674"/>
              <a:gd name="connsiteY19" fmla="*/ 951723 h 1138335"/>
              <a:gd name="connsiteX20" fmla="*/ 317241 w 1119674"/>
              <a:gd name="connsiteY20" fmla="*/ 970384 h 1138335"/>
              <a:gd name="connsiteX21" fmla="*/ 289249 w 1119674"/>
              <a:gd name="connsiteY21" fmla="*/ 989045 h 1138335"/>
              <a:gd name="connsiteX22" fmla="*/ 261258 w 1119674"/>
              <a:gd name="connsiteY22" fmla="*/ 1017037 h 1138335"/>
              <a:gd name="connsiteX23" fmla="*/ 233266 w 1119674"/>
              <a:gd name="connsiteY23" fmla="*/ 1026368 h 1138335"/>
              <a:gd name="connsiteX24" fmla="*/ 205274 w 1119674"/>
              <a:gd name="connsiteY24" fmla="*/ 1045029 h 1138335"/>
              <a:gd name="connsiteX25" fmla="*/ 149290 w 1119674"/>
              <a:gd name="connsiteY25" fmla="*/ 1063690 h 1138335"/>
              <a:gd name="connsiteX26" fmla="*/ 121298 w 1119674"/>
              <a:gd name="connsiteY26" fmla="*/ 1082351 h 1138335"/>
              <a:gd name="connsiteX27" fmla="*/ 93307 w 1119674"/>
              <a:gd name="connsiteY27" fmla="*/ 1091682 h 1138335"/>
              <a:gd name="connsiteX28" fmla="*/ 74645 w 1119674"/>
              <a:gd name="connsiteY28" fmla="*/ 1110343 h 1138335"/>
              <a:gd name="connsiteX29" fmla="*/ 18662 w 1119674"/>
              <a:gd name="connsiteY29" fmla="*/ 1129004 h 1138335"/>
              <a:gd name="connsiteX30" fmla="*/ 0 w 1119674"/>
              <a:gd name="connsiteY30" fmla="*/ 1138335 h 113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19674" h="1138335">
                <a:moveTo>
                  <a:pt x="1119674" y="0"/>
                </a:moveTo>
                <a:cubicBezTo>
                  <a:pt x="1095955" y="166025"/>
                  <a:pt x="1123008" y="-7341"/>
                  <a:pt x="1101013" y="102637"/>
                </a:cubicBezTo>
                <a:cubicBezTo>
                  <a:pt x="1099452" y="110441"/>
                  <a:pt x="1089574" y="181498"/>
                  <a:pt x="1082352" y="195943"/>
                </a:cubicBezTo>
                <a:cubicBezTo>
                  <a:pt x="1072322" y="216003"/>
                  <a:pt x="1052122" y="230650"/>
                  <a:pt x="1045029" y="251927"/>
                </a:cubicBezTo>
                <a:cubicBezTo>
                  <a:pt x="1041919" y="261258"/>
                  <a:pt x="1041154" y="271735"/>
                  <a:pt x="1035698" y="279919"/>
                </a:cubicBezTo>
                <a:cubicBezTo>
                  <a:pt x="1028379" y="290898"/>
                  <a:pt x="1015624" y="297355"/>
                  <a:pt x="1007707" y="307911"/>
                </a:cubicBezTo>
                <a:cubicBezTo>
                  <a:pt x="986114" y="336702"/>
                  <a:pt x="967591" y="385348"/>
                  <a:pt x="942392" y="410547"/>
                </a:cubicBezTo>
                <a:cubicBezTo>
                  <a:pt x="926841" y="426098"/>
                  <a:pt x="908934" y="439606"/>
                  <a:pt x="895739" y="457200"/>
                </a:cubicBezTo>
                <a:cubicBezTo>
                  <a:pt x="790938" y="596937"/>
                  <a:pt x="937199" y="405585"/>
                  <a:pt x="839756" y="522515"/>
                </a:cubicBezTo>
                <a:cubicBezTo>
                  <a:pt x="832577" y="531130"/>
                  <a:pt x="828099" y="541749"/>
                  <a:pt x="821094" y="550506"/>
                </a:cubicBezTo>
                <a:cubicBezTo>
                  <a:pt x="815598" y="557375"/>
                  <a:pt x="807928" y="562299"/>
                  <a:pt x="802433" y="569168"/>
                </a:cubicBezTo>
                <a:cubicBezTo>
                  <a:pt x="740722" y="646309"/>
                  <a:pt x="852204" y="528729"/>
                  <a:pt x="737119" y="643813"/>
                </a:cubicBezTo>
                <a:cubicBezTo>
                  <a:pt x="724678" y="656254"/>
                  <a:pt x="714883" y="672083"/>
                  <a:pt x="699796" y="681135"/>
                </a:cubicBezTo>
                <a:cubicBezTo>
                  <a:pt x="684245" y="690466"/>
                  <a:pt x="667458" y="697993"/>
                  <a:pt x="653143" y="709127"/>
                </a:cubicBezTo>
                <a:cubicBezTo>
                  <a:pt x="639255" y="719929"/>
                  <a:pt x="629337" y="735186"/>
                  <a:pt x="615821" y="746449"/>
                </a:cubicBezTo>
                <a:cubicBezTo>
                  <a:pt x="591928" y="766360"/>
                  <a:pt x="559837" y="777551"/>
                  <a:pt x="541176" y="802433"/>
                </a:cubicBezTo>
                <a:cubicBezTo>
                  <a:pt x="505490" y="850014"/>
                  <a:pt x="528271" y="835983"/>
                  <a:pt x="475862" y="849086"/>
                </a:cubicBezTo>
                <a:cubicBezTo>
                  <a:pt x="430802" y="894144"/>
                  <a:pt x="488061" y="839326"/>
                  <a:pt x="429209" y="886409"/>
                </a:cubicBezTo>
                <a:cubicBezTo>
                  <a:pt x="422340" y="891905"/>
                  <a:pt x="417867" y="900190"/>
                  <a:pt x="410547" y="905070"/>
                </a:cubicBezTo>
                <a:cubicBezTo>
                  <a:pt x="329751" y="958933"/>
                  <a:pt x="417407" y="883804"/>
                  <a:pt x="335903" y="951723"/>
                </a:cubicBezTo>
                <a:cubicBezTo>
                  <a:pt x="329145" y="957355"/>
                  <a:pt x="324110" y="964889"/>
                  <a:pt x="317241" y="970384"/>
                </a:cubicBezTo>
                <a:cubicBezTo>
                  <a:pt x="308484" y="977389"/>
                  <a:pt x="297864" y="981866"/>
                  <a:pt x="289249" y="989045"/>
                </a:cubicBezTo>
                <a:cubicBezTo>
                  <a:pt x="279112" y="997492"/>
                  <a:pt x="272237" y="1009717"/>
                  <a:pt x="261258" y="1017037"/>
                </a:cubicBezTo>
                <a:cubicBezTo>
                  <a:pt x="253075" y="1022493"/>
                  <a:pt x="242063" y="1021969"/>
                  <a:pt x="233266" y="1026368"/>
                </a:cubicBezTo>
                <a:cubicBezTo>
                  <a:pt x="223236" y="1031383"/>
                  <a:pt x="215522" y="1040475"/>
                  <a:pt x="205274" y="1045029"/>
                </a:cubicBezTo>
                <a:cubicBezTo>
                  <a:pt x="187299" y="1053018"/>
                  <a:pt x="149290" y="1063690"/>
                  <a:pt x="149290" y="1063690"/>
                </a:cubicBezTo>
                <a:cubicBezTo>
                  <a:pt x="139959" y="1069910"/>
                  <a:pt x="131328" y="1077336"/>
                  <a:pt x="121298" y="1082351"/>
                </a:cubicBezTo>
                <a:cubicBezTo>
                  <a:pt x="112501" y="1086749"/>
                  <a:pt x="101741" y="1086622"/>
                  <a:pt x="93307" y="1091682"/>
                </a:cubicBezTo>
                <a:cubicBezTo>
                  <a:pt x="85764" y="1096208"/>
                  <a:pt x="82513" y="1106409"/>
                  <a:pt x="74645" y="1110343"/>
                </a:cubicBezTo>
                <a:cubicBezTo>
                  <a:pt x="57051" y="1119140"/>
                  <a:pt x="36256" y="1120207"/>
                  <a:pt x="18662" y="1129004"/>
                </a:cubicBezTo>
                <a:lnTo>
                  <a:pt x="0" y="1138335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Map for F(A, B, C, D) = </a:t>
            </a:r>
            <a:r>
              <a:rPr lang="en-US" sz="3600" dirty="0">
                <a:sym typeface="Symbol"/>
              </a:rPr>
              <a:t>(0, 1, 2, 6, 8, 9, 10)</a:t>
            </a:r>
            <a:endParaRPr lang="th-TH" sz="3600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16</a:t>
            </a:fld>
            <a:endParaRPr lang="th-TH" sz="2000" dirty="0"/>
          </a:p>
        </p:txBody>
      </p:sp>
      <p:pic>
        <p:nvPicPr>
          <p:cNvPr id="11" name="Content Placeholder 10" descr="1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3754" y="1248132"/>
            <a:ext cx="3936492" cy="3909060"/>
          </a:xfrm>
        </p:spPr>
      </p:pic>
      <p:sp>
        <p:nvSpPr>
          <p:cNvPr id="10" name="TextBox 9"/>
          <p:cNvSpPr txBox="1"/>
          <p:nvPr/>
        </p:nvSpPr>
        <p:spPr>
          <a:xfrm>
            <a:off x="2843808" y="4947509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Sum-of-Products</a:t>
            </a:r>
          </a:p>
          <a:p>
            <a:pPr algn="ctr"/>
            <a:r>
              <a:rPr lang="en-US" sz="3600" dirty="0"/>
              <a:t>F = B</a:t>
            </a:r>
            <a:r>
              <a:rPr lang="en-US" sz="3600" dirty="0">
                <a:sym typeface="Symbol"/>
              </a:rPr>
              <a:t>D</a:t>
            </a:r>
            <a:r>
              <a:rPr lang="en-US" sz="3600" dirty="0"/>
              <a:t> + B</a:t>
            </a:r>
            <a:r>
              <a:rPr lang="en-US" sz="3600" dirty="0">
                <a:sym typeface="Symbol"/>
              </a:rPr>
              <a:t>C + </a:t>
            </a:r>
            <a:r>
              <a:rPr lang="en-US" sz="3600" dirty="0"/>
              <a:t>A</a:t>
            </a:r>
            <a:r>
              <a:rPr lang="en-US" sz="3600" dirty="0">
                <a:sym typeface="Symbol"/>
              </a:rPr>
              <a:t>CD</a:t>
            </a:r>
            <a:endParaRPr lang="th-TH" sz="3600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3395067-42CE-4FEA-A5D0-0558C1757569}"/>
              </a:ext>
            </a:extLst>
          </p:cNvPr>
          <p:cNvSpPr/>
          <p:nvPr/>
        </p:nvSpPr>
        <p:spPr>
          <a:xfrm>
            <a:off x="251520" y="1700808"/>
            <a:ext cx="2809096" cy="1604804"/>
          </a:xfrm>
          <a:prstGeom prst="wedgeRoundRectCallout">
            <a:avLst>
              <a:gd name="adj1" fmla="val 60438"/>
              <a:gd name="adj2" fmla="val -384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The squares at the top and the bottom of a column are adjacent.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8641649-4CC0-41F6-944F-7A1639338665}"/>
              </a:ext>
            </a:extLst>
          </p:cNvPr>
          <p:cNvSpPr/>
          <p:nvPr/>
        </p:nvSpPr>
        <p:spPr>
          <a:xfrm>
            <a:off x="6488698" y="2708920"/>
            <a:ext cx="2475789" cy="1944216"/>
          </a:xfrm>
          <a:prstGeom prst="wedgeRoundRectCallout">
            <a:avLst>
              <a:gd name="adj1" fmla="val -87518"/>
              <a:gd name="adj2" fmla="val 2232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The four corner squares of a map must also be considered to be adjacent.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Product-of-Sums Simplification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we mark the empty squares with 0’s and combine them into groups of adjacent squares, we obtain the complement of the function (F’).</a:t>
            </a:r>
          </a:p>
          <a:p>
            <a:r>
              <a:rPr lang="en-US" dirty="0"/>
              <a:t>Taking the complement of F’ produces an expression for F in product-of-sums form.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17</a:t>
            </a:fld>
            <a:endParaRPr lang="th-TH" sz="2000" dirty="0"/>
          </a:p>
        </p:txBody>
      </p:sp>
      <p:sp>
        <p:nvSpPr>
          <p:cNvPr id="6" name="ตัวยึดท้ายกระดาษ 5">
            <a:extLst>
              <a:ext uri="{FF2B5EF4-FFF2-40B4-BE49-F238E27FC236}">
                <a16:creationId xmlns:a16="http://schemas.microsoft.com/office/drawing/2014/main" id="{7CA5BFDE-2E73-46BD-B370-E260E91A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2752076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1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0612" y="1124744"/>
            <a:ext cx="3922776" cy="3895344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Map for F(A, B, C) = </a:t>
            </a:r>
            <a:r>
              <a:rPr lang="en-US" sz="3800" dirty="0">
                <a:sym typeface="Symbol"/>
              </a:rPr>
              <a:t>(0, 1, 2, 5, 8, 9, 10)</a:t>
            </a:r>
            <a:endParaRPr lang="th-TH" sz="3800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18</a:t>
            </a:fld>
            <a:endParaRPr lang="th-TH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78446D-89A6-48F2-A784-90C94B15A57A}"/>
              </a:ext>
            </a:extLst>
          </p:cNvPr>
          <p:cNvSpPr/>
          <p:nvPr/>
        </p:nvSpPr>
        <p:spPr>
          <a:xfrm>
            <a:off x="3131840" y="4755912"/>
            <a:ext cx="472402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ym typeface="Symbol"/>
              </a:rPr>
              <a:t>Product-of-Sums</a:t>
            </a:r>
          </a:p>
          <a:p>
            <a:r>
              <a:rPr lang="en-US" sz="3200" dirty="0"/>
              <a:t>F</a:t>
            </a:r>
            <a:r>
              <a:rPr lang="en-US" sz="3200" dirty="0">
                <a:sym typeface="Symbol"/>
              </a:rPr>
              <a:t></a:t>
            </a:r>
            <a:r>
              <a:rPr lang="en-US" sz="3200" dirty="0"/>
              <a:t> = AB + CD + BD</a:t>
            </a:r>
            <a:r>
              <a:rPr lang="en-US" sz="3200" dirty="0">
                <a:sym typeface="Symbol"/>
              </a:rPr>
              <a:t></a:t>
            </a:r>
          </a:p>
          <a:p>
            <a:r>
              <a:rPr lang="en-US" sz="3200" dirty="0">
                <a:sym typeface="Symbol"/>
              </a:rPr>
              <a:t>F  = (A + B)(C + D)(B + D)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Logic Diagrams with 3 ANDs and 1 OR Gates</a:t>
            </a:r>
            <a:endParaRPr lang="th-TH" sz="3400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19</a:t>
            </a:fld>
            <a:endParaRPr lang="th-TH" sz="2000" dirty="0"/>
          </a:p>
        </p:txBody>
      </p:sp>
      <p:pic>
        <p:nvPicPr>
          <p:cNvPr id="10" name="Content Placeholder 9" descr="1-12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5114" y="1776222"/>
            <a:ext cx="5033772" cy="33055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Logic Gates</a:t>
            </a:r>
          </a:p>
          <a:p>
            <a:r>
              <a:rPr lang="en-US" dirty="0"/>
              <a:t>Boolean Algebra</a:t>
            </a:r>
          </a:p>
          <a:p>
            <a:r>
              <a:rPr lang="en-US" dirty="0"/>
              <a:t>Map Simplification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</a:t>
            </a:fld>
            <a:endParaRPr lang="th-TH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Logic Diagrams with 3 ORs and 1 AND Gates</a:t>
            </a:r>
            <a:endParaRPr lang="th-TH" sz="3400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20</a:t>
            </a:fld>
            <a:endParaRPr lang="th-TH" sz="2000" dirty="0"/>
          </a:p>
        </p:txBody>
      </p:sp>
      <p:pic>
        <p:nvPicPr>
          <p:cNvPr id="10" name="Content Placeholder 9" descr="1-12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0280" y="1783080"/>
            <a:ext cx="4663440" cy="329184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Logic Diagrams with 4 NANDs</a:t>
            </a:r>
            <a:endParaRPr lang="th-TH" sz="3200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21</a:t>
            </a:fld>
            <a:endParaRPr lang="th-TH" sz="2000" dirty="0"/>
          </a:p>
        </p:txBody>
      </p:sp>
      <p:pic>
        <p:nvPicPr>
          <p:cNvPr id="10" name="Content Placeholder 9" descr="1-1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6262" y="1803654"/>
            <a:ext cx="4951476" cy="325069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Logic Diagrams with 4 </a:t>
            </a:r>
            <a:r>
              <a:rPr lang="en-US" sz="3200" dirty="0" err="1"/>
              <a:t>NORs</a:t>
            </a:r>
            <a:endParaRPr lang="th-TH" sz="3200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22</a:t>
            </a:fld>
            <a:endParaRPr lang="th-TH" sz="2000" dirty="0"/>
          </a:p>
        </p:txBody>
      </p:sp>
      <p:pic>
        <p:nvPicPr>
          <p:cNvPr id="10" name="Content Placeholder 9" descr="1-13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12" y="1803654"/>
            <a:ext cx="4608576" cy="325069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93072"/>
          </a:xfrm>
        </p:spPr>
        <p:txBody>
          <a:bodyPr>
            <a:noAutofit/>
          </a:bodyPr>
          <a:lstStyle/>
          <a:p>
            <a:r>
              <a:rPr lang="en-US" sz="3600" dirty="0"/>
              <a:t>Don’t-Care Conditions</a:t>
            </a:r>
            <a:br>
              <a:rPr lang="en-US" sz="3600" dirty="0"/>
            </a:br>
            <a:r>
              <a:rPr lang="en-US" sz="3600" dirty="0"/>
              <a:t>F(A, B, C) = </a:t>
            </a:r>
            <a:r>
              <a:rPr lang="en-US" sz="3600" dirty="0">
                <a:sym typeface="Symbol"/>
              </a:rPr>
              <a:t>(0, 2, 6)</a:t>
            </a:r>
            <a:br>
              <a:rPr lang="en-US" sz="3600" dirty="0">
                <a:sym typeface="Symbol"/>
              </a:rPr>
            </a:br>
            <a:r>
              <a:rPr lang="en-US" sz="3600" dirty="0">
                <a:sym typeface="Symbol"/>
              </a:rPr>
              <a:t>d(A, B, C) = (1, 3, 5)</a:t>
            </a:r>
            <a:endParaRPr lang="th-TH" sz="3600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23</a:t>
            </a:fld>
            <a:endParaRPr lang="th-TH" sz="2000" dirty="0"/>
          </a:p>
        </p:txBody>
      </p:sp>
      <p:pic>
        <p:nvPicPr>
          <p:cNvPr id="10" name="Content Placeholder 9" descr="1-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58618" y="2276872"/>
            <a:ext cx="3826764" cy="278434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28E0DE-F7DF-41E0-B71E-8C0CE98B7E56}"/>
              </a:ext>
            </a:extLst>
          </p:cNvPr>
          <p:cNvSpPr/>
          <p:nvPr/>
        </p:nvSpPr>
        <p:spPr>
          <a:xfrm>
            <a:off x="2195736" y="4797152"/>
            <a:ext cx="50760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/>
              <a:t>F = A</a:t>
            </a:r>
            <a:r>
              <a:rPr lang="en-US" sz="3400" dirty="0">
                <a:sym typeface="Symbol"/>
              </a:rPr>
              <a:t> </a:t>
            </a:r>
            <a:r>
              <a:rPr lang="en-US" sz="3400" dirty="0"/>
              <a:t>+ BC</a:t>
            </a:r>
            <a:r>
              <a:rPr lang="en-US" sz="3400" dirty="0">
                <a:sym typeface="Symbol"/>
              </a:rPr>
              <a:t></a:t>
            </a:r>
            <a:endParaRPr lang="en-US" sz="3400" dirty="0">
              <a:sym typeface="Wingdings" panose="05000000000000000000" pitchFamily="2" charset="2"/>
            </a:endParaRPr>
          </a:p>
          <a:p>
            <a:pPr algn="ctr"/>
            <a:r>
              <a:rPr lang="en-US" sz="3400" dirty="0">
                <a:sym typeface="Symbol"/>
              </a:rPr>
              <a:t>F(A, B, C) = (0, 1, 2, 3, 6)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33F63A8-BA3E-46C9-BE00-57754338CA16}"/>
              </a:ext>
            </a:extLst>
          </p:cNvPr>
          <p:cNvSpPr/>
          <p:nvPr/>
        </p:nvSpPr>
        <p:spPr>
          <a:xfrm>
            <a:off x="70508" y="2060848"/>
            <a:ext cx="4250455" cy="722557"/>
          </a:xfrm>
          <a:prstGeom prst="wedgeRoundRectCallout">
            <a:avLst>
              <a:gd name="adj1" fmla="val 47971"/>
              <a:gd name="adj2" fmla="val 10369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The don’t care condition may be assumed to be either 0 or 1.</a:t>
            </a:r>
          </a:p>
        </p:txBody>
      </p:sp>
    </p:spTree>
    <p:extLst>
      <p:ext uri="{BB962C8B-B14F-4D97-AF65-F5344CB8AC3E}">
        <p14:creationId xmlns:p14="http://schemas.microsoft.com/office/powerpoint/2010/main" val="439864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M. </a:t>
            </a:r>
            <a:r>
              <a:rPr lang="en-US" dirty="0" err="1"/>
              <a:t>Moris</a:t>
            </a:r>
            <a:r>
              <a:rPr lang="en-US" dirty="0"/>
              <a:t> </a:t>
            </a:r>
            <a:r>
              <a:rPr lang="en-US" dirty="0" err="1"/>
              <a:t>Mano</a:t>
            </a:r>
            <a:r>
              <a:rPr lang="en-US" dirty="0"/>
              <a:t>, </a:t>
            </a:r>
            <a:r>
              <a:rPr lang="en-US" b="1" dirty="0"/>
              <a:t>Computer System Architecture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ed. NJ: Prentice Hall, 1992.</a:t>
            </a:r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24</a:t>
            </a:fld>
            <a:endParaRPr lang="th-TH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Function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Boolean function can be expressed algebraically with binary variables, </a:t>
            </a:r>
            <a:br>
              <a:rPr lang="en-US" dirty="0"/>
            </a:br>
            <a:r>
              <a:rPr lang="en-US" dirty="0"/>
              <a:t>the logic operation symbols, parentheses, </a:t>
            </a:r>
            <a:br>
              <a:rPr lang="en-US" dirty="0"/>
            </a:br>
            <a:r>
              <a:rPr lang="en-US" dirty="0"/>
              <a:t>and equal sign.</a:t>
            </a:r>
            <a:endParaRPr lang="th-TH" dirty="0"/>
          </a:p>
          <a:p>
            <a:r>
              <a:rPr lang="en-US" dirty="0"/>
              <a:t>To represent a function in a truth table</a:t>
            </a:r>
            <a:br>
              <a:rPr lang="en-US" dirty="0"/>
            </a:br>
            <a:r>
              <a:rPr lang="en-US" dirty="0"/>
              <a:t>we need a list of the 2</a:t>
            </a:r>
            <a:r>
              <a:rPr lang="en-US" baseline="30000" dirty="0"/>
              <a:t>n</a:t>
            </a:r>
            <a:r>
              <a:rPr lang="en-US" dirty="0"/>
              <a:t> combinations of </a:t>
            </a:r>
            <a:br>
              <a:rPr lang="en-US" dirty="0"/>
            </a:br>
            <a:r>
              <a:rPr lang="en-US" dirty="0"/>
              <a:t>the n binary variables.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3</a:t>
            </a:fld>
            <a:endParaRPr lang="th-TH" sz="2000" dirty="0"/>
          </a:p>
        </p:txBody>
      </p:sp>
      <p:sp>
        <p:nvSpPr>
          <p:cNvPr id="6" name="ตัวยึดท้ายกระดาษ 5">
            <a:extLst>
              <a:ext uri="{FF2B5EF4-FFF2-40B4-BE49-F238E27FC236}">
                <a16:creationId xmlns:a16="http://schemas.microsoft.com/office/drawing/2014/main" id="{4F3706D8-2F4F-4547-860F-BEDC841A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251171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Truth Table and Logic Diagram for</a:t>
            </a:r>
            <a:br>
              <a:rPr lang="en-US" dirty="0"/>
            </a:br>
            <a:r>
              <a:rPr lang="en-US" dirty="0"/>
              <a:t>F = x + </a:t>
            </a:r>
            <a:r>
              <a:rPr lang="en-US" dirty="0" err="1"/>
              <a:t>y</a:t>
            </a:r>
            <a:r>
              <a:rPr lang="en-US" dirty="0" err="1">
                <a:sym typeface="Symbol"/>
              </a:rPr>
              <a:t></a:t>
            </a:r>
            <a:r>
              <a:rPr lang="en-US" dirty="0" err="1"/>
              <a:t>z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4</a:t>
            </a:fld>
            <a:endParaRPr lang="th-TH" sz="20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8831FEC-01E5-454A-9FD7-BC51A76C8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" y="1592796"/>
            <a:ext cx="9101187" cy="367240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02A57E-A1C0-4202-A3BA-A256E009A5CF}"/>
              </a:ext>
            </a:extLst>
          </p:cNvPr>
          <p:cNvSpPr txBox="1"/>
          <p:nvPr/>
        </p:nvSpPr>
        <p:spPr>
          <a:xfrm>
            <a:off x="473223" y="5265204"/>
            <a:ext cx="3197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Sum of Minterm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F(x, y, z) =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(1, 4, 5, 6, 7)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Graphic Symbols for NOR gate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5</a:t>
            </a:fld>
            <a:endParaRPr lang="th-TH" sz="2000" dirty="0"/>
          </a:p>
        </p:txBody>
      </p:sp>
      <p:pic>
        <p:nvPicPr>
          <p:cNvPr id="10" name="Content Placeholder 9" descr="1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454" y="2540889"/>
            <a:ext cx="8737092" cy="1776222"/>
          </a:xfr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01D7396-7D21-4AD8-A930-2F4DAD5A1B17}"/>
              </a:ext>
            </a:extLst>
          </p:cNvPr>
          <p:cNvSpPr/>
          <p:nvPr/>
        </p:nvSpPr>
        <p:spPr>
          <a:xfrm>
            <a:off x="5868144" y="2183991"/>
            <a:ext cx="2917316" cy="506533"/>
          </a:xfrm>
          <a:prstGeom prst="wedgeRoundRectCallout">
            <a:avLst>
              <a:gd name="adj1" fmla="val 3608"/>
              <a:gd name="adj2" fmla="val 12591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/>
              <a:t>DeMorgan’s</a:t>
            </a:r>
            <a:r>
              <a:rPr lang="en-US" sz="2400" dirty="0"/>
              <a:t> theorem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Two Graphic Symbols for NAND gate</a:t>
            </a:r>
            <a:endParaRPr lang="th-TH" sz="4200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6</a:t>
            </a:fld>
            <a:endParaRPr lang="th-TH" sz="2000" dirty="0"/>
          </a:p>
        </p:txBody>
      </p:sp>
      <p:pic>
        <p:nvPicPr>
          <p:cNvPr id="9" name="Content Placeholder 8" descr="1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883" y="2530602"/>
            <a:ext cx="8730234" cy="1796796"/>
          </a:xfr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6BDAEE1-F4D1-435C-8C07-D5D927FA33AC}"/>
              </a:ext>
            </a:extLst>
          </p:cNvPr>
          <p:cNvSpPr/>
          <p:nvPr/>
        </p:nvSpPr>
        <p:spPr>
          <a:xfrm>
            <a:off x="5868144" y="2183991"/>
            <a:ext cx="2917316" cy="506533"/>
          </a:xfrm>
          <a:prstGeom prst="wedgeRoundRectCallout">
            <a:avLst>
              <a:gd name="adj1" fmla="val 16146"/>
              <a:gd name="adj2" fmla="val 12036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/>
              <a:t>DeMorgan’s</a:t>
            </a:r>
            <a:r>
              <a:rPr lang="en-US" sz="2400" dirty="0"/>
              <a:t> theorem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Algebra Manipulation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 = ABC + ABC’ + A’C</a:t>
            </a:r>
          </a:p>
          <a:p>
            <a:pPr marL="0" indent="0">
              <a:buNone/>
            </a:pPr>
            <a:r>
              <a:rPr lang="en-US" dirty="0"/>
              <a:t>   = AB (C + C’) + A’C</a:t>
            </a:r>
          </a:p>
          <a:p>
            <a:pPr marL="0" indent="0">
              <a:buNone/>
            </a:pPr>
            <a:r>
              <a:rPr lang="en-US" dirty="0"/>
              <a:t>   = AB (1) + A’C</a:t>
            </a:r>
          </a:p>
          <a:p>
            <a:pPr marL="0" indent="0">
              <a:buNone/>
            </a:pPr>
            <a:r>
              <a:rPr lang="en-US" dirty="0"/>
              <a:t>   = AB + A’C</a:t>
            </a:r>
          </a:p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7</a:t>
            </a:fld>
            <a:endParaRPr lang="th-TH" sz="2000" dirty="0"/>
          </a:p>
        </p:txBody>
      </p:sp>
      <p:sp>
        <p:nvSpPr>
          <p:cNvPr id="6" name="ตัวยึดท้ายกระดาษ 5">
            <a:extLst>
              <a:ext uri="{FF2B5EF4-FFF2-40B4-BE49-F238E27FC236}">
                <a16:creationId xmlns:a16="http://schemas.microsoft.com/office/drawing/2014/main" id="{29EECFB5-787D-4821-975D-6AB6BF57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DAF6B51-4080-40D6-8D8A-921ECC9D7C44}"/>
              </a:ext>
            </a:extLst>
          </p:cNvPr>
          <p:cNvSpPr/>
          <p:nvPr/>
        </p:nvSpPr>
        <p:spPr>
          <a:xfrm>
            <a:off x="3491880" y="3863181"/>
            <a:ext cx="4464496" cy="2193107"/>
          </a:xfrm>
          <a:prstGeom prst="wedgeRoundRectCallout">
            <a:avLst>
              <a:gd name="adj1" fmla="val -69257"/>
              <a:gd name="adj2" fmla="val -5945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By manipulating a Boolean expression according to  Boolean algebra rules, one may obtain </a:t>
            </a:r>
            <a:br>
              <a:rPr lang="en-US" sz="2400" dirty="0"/>
            </a:br>
            <a:r>
              <a:rPr lang="en-US" sz="2400" dirty="0"/>
              <a:t>a simpler expression that will require fewer gates.</a:t>
            </a:r>
          </a:p>
        </p:txBody>
      </p:sp>
    </p:spTree>
    <p:extLst>
      <p:ext uri="{BB962C8B-B14F-4D97-AF65-F5344CB8AC3E}">
        <p14:creationId xmlns:p14="http://schemas.microsoft.com/office/powerpoint/2010/main" val="2451947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Logic Diagrams for </a:t>
            </a:r>
            <a:br>
              <a:rPr lang="en-US" dirty="0"/>
            </a:br>
            <a:r>
              <a:rPr lang="en-US" dirty="0"/>
              <a:t>the Same Boolean Function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8</a:t>
            </a:fld>
            <a:endParaRPr lang="th-TH" sz="2000" dirty="0"/>
          </a:p>
        </p:txBody>
      </p:sp>
      <p:pic>
        <p:nvPicPr>
          <p:cNvPr id="9" name="Content Placeholder 8" descr="1-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3212" y="1772816"/>
            <a:ext cx="8037576" cy="426567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Logic Diagrams for </a:t>
            </a:r>
            <a:br>
              <a:rPr lang="en-US" dirty="0"/>
            </a:br>
            <a:r>
              <a:rPr lang="en-US" dirty="0"/>
              <a:t>the Same Boolean Function</a:t>
            </a:r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sz="1400" dirty="0"/>
              <a:t>204231: Computer Organization and Architecture</a:t>
            </a:r>
            <a:endParaRPr lang="th-TH" sz="1400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z="2000" smtClean="0"/>
              <a:pPr/>
              <a:t>9</a:t>
            </a:fld>
            <a:endParaRPr lang="th-TH" sz="2000" dirty="0"/>
          </a:p>
        </p:txBody>
      </p:sp>
      <p:pic>
        <p:nvPicPr>
          <p:cNvPr id="9" name="Content Placeholder 8" descr="1-6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450" y="1848231"/>
            <a:ext cx="6515100" cy="316153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5371</TotalTime>
  <Words>873</Words>
  <Application>Microsoft Office PowerPoint</Application>
  <PresentationFormat>On-screen Show (4:3)</PresentationFormat>
  <Paragraphs>114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Symbol</vt:lpstr>
      <vt:lpstr>Wingdings</vt:lpstr>
      <vt:lpstr>ชุดรูปแบบของ Office</vt:lpstr>
      <vt:lpstr>Computer Architecture</vt:lpstr>
      <vt:lpstr>Outline</vt:lpstr>
      <vt:lpstr>Boolean Function</vt:lpstr>
      <vt:lpstr>Truth Table and Logic Diagram for F = x + yz</vt:lpstr>
      <vt:lpstr>Two Graphic Symbols for NOR gate</vt:lpstr>
      <vt:lpstr>Two Graphic Symbols for NAND gate</vt:lpstr>
      <vt:lpstr>Boolean Algebra Manipulation</vt:lpstr>
      <vt:lpstr>Two Logic Diagrams for  the Same Boolean Function</vt:lpstr>
      <vt:lpstr>Two Logic Diagrams for  the Same Boolean Function</vt:lpstr>
      <vt:lpstr>K-Map (Karnaugh Map)</vt:lpstr>
      <vt:lpstr>Maps for Two-Variable Functions</vt:lpstr>
      <vt:lpstr>Maps for Three-Variable Functions</vt:lpstr>
      <vt:lpstr>Maps for Four-Variable Functions</vt:lpstr>
      <vt:lpstr>Map for F(A, B, C) = (3, 4, 6, 7)</vt:lpstr>
      <vt:lpstr>Map for F(A, B, C) = (0, 2, 4, 5, 6)</vt:lpstr>
      <vt:lpstr>Map for F(A, B, C, D) = (0, 1, 2, 6, 8, 9, 10)</vt:lpstr>
      <vt:lpstr>Product-of-Sums Simplification</vt:lpstr>
      <vt:lpstr>Map for F(A, B, C) = (0, 1, 2, 5, 8, 9, 10)</vt:lpstr>
      <vt:lpstr>Logic Diagrams with 3 ANDs and 1 OR Gates</vt:lpstr>
      <vt:lpstr>Logic Diagrams with 3 ORs and 1 AND Gates</vt:lpstr>
      <vt:lpstr>Logic Diagrams with 4 NANDs</vt:lpstr>
      <vt:lpstr>Logic Diagrams with 4 NORs</vt:lpstr>
      <vt:lpstr>Don’t-Care Conditions F(A, B, C) = (0, 2, 6) d(A, B, C) = (1, 3, 5)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</dc:title>
  <dc:subject>Part I</dc:subject>
  <dc:creator>Chumphol Bunkhumpornpat</dc:creator>
  <cp:lastModifiedBy>CHUMPHOL BUNKHUMPORNPAT</cp:lastModifiedBy>
  <cp:revision>639</cp:revision>
  <cp:lastPrinted>2024-07-22T07:05:24Z</cp:lastPrinted>
  <dcterms:created xsi:type="dcterms:W3CDTF">2012-04-29T10:21:48Z</dcterms:created>
  <dcterms:modified xsi:type="dcterms:W3CDTF">2025-07-29T04:03:22Z</dcterms:modified>
</cp:coreProperties>
</file>